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8" r:id="rId2"/>
    <p:sldId id="276" r:id="rId3"/>
    <p:sldId id="278" r:id="rId4"/>
    <p:sldId id="279" r:id="rId5"/>
    <p:sldId id="281" r:id="rId6"/>
    <p:sldId id="282" r:id="rId7"/>
    <p:sldId id="280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8516"/>
    <a:srgbClr val="002060"/>
    <a:srgbClr val="FFFFFF"/>
    <a:srgbClr val="940000"/>
    <a:srgbClr val="FEF7F0"/>
    <a:srgbClr val="FC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586"/>
    <p:restoredTop sz="79516"/>
  </p:normalViewPr>
  <p:slideViewPr>
    <p:cSldViewPr>
      <p:cViewPr varScale="1">
        <p:scale>
          <a:sx n="53" d="100"/>
          <a:sy n="53" d="100"/>
        </p:scale>
        <p:origin x="184" y="1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61DC7-CCDF-4651-929B-4C6B46FC92C8}" type="datetimeFigureOut">
              <a:rPr lang="en-AU" smtClean="0"/>
              <a:t>26/5/20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B5342-E5E8-4FEF-813E-17A97562B5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7900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Why - must do Vs nice to 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How - Benefits - Meet mandatory requirements, marketing (more/ better students), better ranking,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Who- Students, employers, staff, other institutions)?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What - is involved - Time and resources – impact on day job of delivering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When - impact on main role, how does it fit in with other accreditations/ processes? How long does accreditation last?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B5342-E5E8-4FEF-813E-17A97562B577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5106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Why - must do Vs nice to 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How - Benefits - Meet mandatory requirements, marketing (more/ better students), better ranking, will we have time to crunch, understand and action the data?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Who- Students, employers, staff, other institutions)?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What - is involved - Time and resources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When - impact on main role, – conflict with/ duplication of other surveys = survey fatigue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how does it fit in with accreditations/ processes? How long does survey last?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B5342-E5E8-4FEF-813E-17A97562B577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335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Benefits = widest scope (not subject specific), delivering tangible and usable results</a:t>
            </a:r>
          </a:p>
          <a:p>
            <a:r>
              <a:rPr lang="en-US" dirty="0"/>
              <a:t>Combining accreditation – NVAO example</a:t>
            </a:r>
          </a:p>
          <a:p>
            <a:r>
              <a:rPr lang="en-US" dirty="0"/>
              <a:t>QS = removing feeling that accreditation is something that has to be done to quality is what we are about</a:t>
            </a:r>
          </a:p>
          <a:p>
            <a:r>
              <a:rPr lang="en-US" dirty="0"/>
              <a:t>Strategic – gets by in from management and staff and attaches resources and time to it</a:t>
            </a:r>
          </a:p>
          <a:p>
            <a:r>
              <a:rPr lang="en-US" dirty="0"/>
              <a:t>Takes things easy…don’t try to change everything on one go</a:t>
            </a:r>
          </a:p>
          <a:p>
            <a:r>
              <a:rPr lang="en-US" dirty="0"/>
              <a:t>Added benefits – ISB as part of annual process, </a:t>
            </a:r>
            <a:r>
              <a:rPr lang="en-US" dirty="0" err="1"/>
              <a:t>IPoE</a:t>
            </a:r>
            <a:r>
              <a:rPr lang="en-US" dirty="0"/>
              <a:t>, recognition/ support of academic awards offered,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B5342-E5E8-4FEF-813E-17A97562B577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6852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9EAB-A2B8-4FE1-8307-425BE25598A1}" type="datetime1">
              <a:rPr lang="en-AU" smtClean="0"/>
              <a:t>26/5/20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306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C840-077A-44E6-BB85-16C4D5B50560}" type="datetime1">
              <a:rPr lang="en-AU" smtClean="0"/>
              <a:t>26/5/20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761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F97C4-5F17-4720-9080-6A9D31A67EBE}" type="datetime1">
              <a:rPr lang="en-AU" smtClean="0"/>
              <a:t>26/5/20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78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BF12-A33A-4F0F-8AC7-B8E0AB01FA36}" type="datetime1">
              <a:rPr lang="en-AU" smtClean="0"/>
              <a:t>26/5/20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785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92F4-9CC1-4222-8360-B9AC7B1BF0D7}" type="datetime1">
              <a:rPr lang="en-AU" smtClean="0"/>
              <a:t>26/5/20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361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816F-4751-4DAA-AF16-0EDB4AD71E01}" type="datetime1">
              <a:rPr lang="en-AU" smtClean="0"/>
              <a:t>26/5/20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547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90BE-7B66-4AE2-BC22-6E1F058B85C8}" type="datetime1">
              <a:rPr lang="en-AU" smtClean="0"/>
              <a:t>26/5/20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444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1320-B6AD-4D2B-9C0E-5A624CC0BA16}" type="datetime1">
              <a:rPr lang="en-AU" smtClean="0"/>
              <a:t>26/5/20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04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18E2-8EF7-4EC1-AFFE-DB433F12AA0E}" type="datetime1">
              <a:rPr lang="en-AU" smtClean="0"/>
              <a:t>26/5/20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6781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2BFB-085E-4763-8830-A55F77F7A605}" type="datetime1">
              <a:rPr lang="en-AU" smtClean="0"/>
              <a:t>26/5/20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287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FD84-7865-4572-8B33-30A4D9BCD74B}" type="datetime1">
              <a:rPr lang="en-AU" smtClean="0"/>
              <a:t>26/5/20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542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D480D-9F6A-4CEE-B29D-0EC8EBA93BA4}" type="datetime1">
              <a:rPr lang="en-AU" smtClean="0"/>
              <a:t>26/5/20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2F91E-CCD2-4D61-A214-F4CCDAA61F4A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1053307"/>
            <a:ext cx="5081588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THE-ICE Accreditation Full Logo RGB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0999"/>
            <a:ext cx="2205016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10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"/>
          <a:stretch/>
        </p:blipFill>
        <p:spPr bwMode="auto">
          <a:xfrm>
            <a:off x="0" y="1127395"/>
            <a:ext cx="9187801" cy="57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0000"/>
            <a:ext cx="9144000" cy="295313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1200"/>
              </a:spcAft>
            </a:pPr>
            <a:br>
              <a:rPr lang="en-US" sz="38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br>
              <a:rPr lang="en-US" sz="38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+mn-lt"/>
              </a:rPr>
              <a:t>Questions of Quality: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r>
              <a:rPr lang="en-US" sz="4000" dirty="0">
                <a:solidFill>
                  <a:schemeClr val="bg1"/>
                </a:solidFill>
                <a:latin typeface="+mn-lt"/>
              </a:rPr>
              <a:t>How to Decide What is Best for Your </a:t>
            </a:r>
            <a:r>
              <a:rPr lang="en-US" sz="4000" dirty="0" err="1">
                <a:solidFill>
                  <a:schemeClr val="bg1"/>
                </a:solidFill>
                <a:latin typeface="+mn-lt"/>
              </a:rPr>
              <a:t>Programmes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 and Institution</a:t>
            </a:r>
            <a:endParaRPr lang="en-AU" sz="3800" dirty="0">
              <a:solidFill>
                <a:schemeClr val="bg1"/>
              </a:solidFill>
              <a:latin typeface="+mn-lt"/>
              <a:cs typeface="Lucida Sans Unicode" panose="020B0602030504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9100" y="5196333"/>
            <a:ext cx="8229600" cy="14010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ct val="90000"/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FFFFFF"/>
                </a:solidFill>
                <a:latin typeface="Lucida Sans Unicode" pitchFamily="34" charset="0"/>
              </a:rPr>
              <a:t>26</a:t>
            </a:r>
            <a:r>
              <a:rPr lang="en-US" sz="2000" baseline="30000" dirty="0">
                <a:solidFill>
                  <a:srgbClr val="FFFFFF"/>
                </a:solidFill>
                <a:latin typeface="Lucida Sans Unicode" pitchFamily="34" charset="0"/>
              </a:rPr>
              <a:t>th</a:t>
            </a:r>
            <a:r>
              <a:rPr lang="en-US" sz="2000" dirty="0">
                <a:solidFill>
                  <a:srgbClr val="FFFFFF"/>
                </a:solidFill>
                <a:latin typeface="Lucida Sans Unicode" pitchFamily="34" charset="0"/>
              </a:rPr>
              <a:t> May 2020</a:t>
            </a:r>
          </a:p>
          <a:p>
            <a:pPr marL="0" indent="0" algn="ctr">
              <a:buSzPct val="90000"/>
              <a:buFont typeface="Arial" panose="020B0604020202020204" pitchFamily="34" charset="0"/>
              <a:buNone/>
            </a:pPr>
            <a:endParaRPr lang="en-US" sz="2000" dirty="0">
              <a:solidFill>
                <a:srgbClr val="FFFFFF"/>
              </a:solidFill>
              <a:latin typeface="Lucida Sans Unicode" pitchFamily="34" charset="0"/>
            </a:endParaRPr>
          </a:p>
          <a:p>
            <a:pPr marL="0" indent="0" algn="ctr">
              <a:buSzPct val="90000"/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FFFFFF"/>
                </a:solidFill>
                <a:latin typeface="Lucida Sans Unicode" pitchFamily="34" charset="0"/>
              </a:rPr>
              <a:t>Dr. Craig Thompson</a:t>
            </a:r>
          </a:p>
          <a:p>
            <a:pPr marL="0" indent="0" algn="ctr">
              <a:buSzPct val="90000"/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FFFFFF"/>
                </a:solidFill>
                <a:latin typeface="Lucida Sans Unicode" pitchFamily="34" charset="0"/>
              </a:rPr>
              <a:t>CEO</a:t>
            </a:r>
          </a:p>
          <a:p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176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8515350" cy="1407690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rgbClr val="C00000"/>
                </a:solidFill>
                <a:latin typeface="+mn-lt"/>
              </a:rPr>
            </a:br>
            <a:br>
              <a:rPr lang="en-US" b="1" dirty="0">
                <a:solidFill>
                  <a:srgbClr val="C00000"/>
                </a:solidFill>
                <a:latin typeface="+mn-lt"/>
              </a:rPr>
            </a:br>
            <a:r>
              <a:rPr lang="en-US" sz="4000" b="1" dirty="0">
                <a:solidFill>
                  <a:srgbClr val="C00000"/>
                </a:solidFill>
                <a:latin typeface="+mn-lt"/>
              </a:rPr>
              <a:t>A Little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5"/>
            <a:ext cx="9144000" cy="3972098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400" dirty="0"/>
              <a:t>Academic positions in UK, Australia, NZ, Switzerland, The Netherlands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400" dirty="0"/>
              <a:t>Former Academic Director of Swiss Education Group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400" dirty="0"/>
              <a:t>Former Head of </a:t>
            </a:r>
            <a:r>
              <a:rPr lang="en-US" sz="2400" dirty="0" err="1"/>
              <a:t>Stenden</a:t>
            </a:r>
            <a:r>
              <a:rPr lang="en-US" sz="2400" dirty="0"/>
              <a:t> Hotel Management School, The Netherlands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400" dirty="0"/>
              <a:t>Conducted multiple quality audits in Asia and Europe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400" dirty="0"/>
              <a:t>Auditor, Director and now CEO of THE-ICE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922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29B1-EBF3-9043-A13D-7521B16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628801"/>
            <a:ext cx="78867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+mn-lt"/>
              </a:rPr>
              <a:t>The Quality Minefield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48E44-343F-1F4D-93E2-CDB31B359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204864"/>
            <a:ext cx="7886700" cy="38847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</a:t>
            </a:r>
            <a:r>
              <a:rPr lang="en-US" dirty="0" err="1"/>
              <a:t>programme</a:t>
            </a:r>
            <a:r>
              <a:rPr lang="en-US" dirty="0"/>
              <a:t> accreditation (NVAO)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institutional accreditation (NVAO)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Professional accreditation (</a:t>
            </a:r>
            <a:r>
              <a:rPr lang="en-US" dirty="0" err="1"/>
              <a:t>IoH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Accreditation of research unit(s)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Departmental/ domain specific accreditation/ certification (AACSB, TEDQUAL) and or…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International accreditation (THE-ICE)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FE50C-4890-E242-8E58-A7321A33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055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29B1-EBF3-9043-A13D-7521B16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628801"/>
            <a:ext cx="7886700" cy="57606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Things to Consider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48E44-343F-1F4D-93E2-CDB31B359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204864"/>
            <a:ext cx="7886700" cy="3884787"/>
          </a:xfrm>
        </p:spPr>
        <p:txBody>
          <a:bodyPr>
            <a:normAutofit fontScale="92500" lnSpcReduction="20000"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Why</a:t>
            </a:r>
            <a:r>
              <a:rPr lang="en-US" sz="2200" dirty="0"/>
              <a:t> are we doing this accreditation?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How</a:t>
            </a:r>
            <a:r>
              <a:rPr lang="en-US" sz="2200" dirty="0"/>
              <a:t> will use it, how will it benefit us?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Who</a:t>
            </a:r>
            <a:r>
              <a:rPr lang="en-US" sz="2200" dirty="0"/>
              <a:t> will it appeal to?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What</a:t>
            </a:r>
            <a:r>
              <a:rPr lang="en-US" sz="2200" dirty="0"/>
              <a:t> is involved/ </a:t>
            </a:r>
            <a:r>
              <a:rPr lang="en-US" sz="2200" b="1" dirty="0"/>
              <a:t>What</a:t>
            </a:r>
            <a:r>
              <a:rPr lang="en-US" sz="2200" dirty="0"/>
              <a:t> does it cover and for how long?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When</a:t>
            </a:r>
            <a:r>
              <a:rPr lang="en-US" sz="2200" dirty="0"/>
              <a:t> will you (have time to) do it?</a:t>
            </a:r>
            <a:br>
              <a:rPr lang="en-US" sz="2200" dirty="0"/>
            </a:br>
            <a:endParaRPr lang="en-US" sz="2200" dirty="0"/>
          </a:p>
          <a:p>
            <a:r>
              <a:rPr lang="en-US" sz="2200" b="1" dirty="0"/>
              <a:t>Aim</a:t>
            </a:r>
            <a:r>
              <a:rPr lang="en-US" sz="2200" dirty="0"/>
              <a:t> – meaningful (useful/ relevant), tangible (significant/ noticeable), long term/ sustainable, benefits and return on investment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FE50C-4890-E242-8E58-A7321A33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5023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29B1-EBF3-9043-A13D-7521B16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628801"/>
            <a:ext cx="78867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+mn-lt"/>
              </a:rPr>
              <a:t>Rankings and Ratings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48E44-343F-1F4D-93E2-CDB31B359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204864"/>
            <a:ext cx="7886700" cy="3884787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student survey (NSE)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Institutional or departmental surveys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QS Ranking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International Student Barometer (I-graduate/THE-ICE)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Programme</a:t>
            </a:r>
            <a:r>
              <a:rPr lang="en-US" dirty="0"/>
              <a:t>/ module surveys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Research related surveys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FE50C-4890-E242-8E58-A7321A33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1110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29B1-EBF3-9043-A13D-7521B16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628801"/>
            <a:ext cx="7886700" cy="57606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Things to Consider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48E44-343F-1F4D-93E2-CDB31B359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204864"/>
            <a:ext cx="7886700" cy="3884787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Why</a:t>
            </a:r>
            <a:r>
              <a:rPr lang="en-US" sz="2200" dirty="0"/>
              <a:t> are we doing this survey?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How</a:t>
            </a:r>
            <a:r>
              <a:rPr lang="en-US" sz="2200" dirty="0"/>
              <a:t> will use the information, how will it benefit us?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What</a:t>
            </a:r>
            <a:r>
              <a:rPr lang="en-US" sz="2200" dirty="0"/>
              <a:t> is involved/ </a:t>
            </a:r>
            <a:r>
              <a:rPr lang="en-US" sz="2200" b="1" dirty="0"/>
              <a:t>What</a:t>
            </a:r>
            <a:r>
              <a:rPr lang="en-US" sz="2200" dirty="0"/>
              <a:t> does it cover and for how long?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When</a:t>
            </a:r>
            <a:r>
              <a:rPr lang="en-US" sz="2200" dirty="0"/>
              <a:t> will you (have time to) do it?</a:t>
            </a:r>
            <a:br>
              <a:rPr lang="en-US" sz="2200" dirty="0"/>
            </a:br>
            <a:endParaRPr lang="en-US" sz="2200" dirty="0"/>
          </a:p>
          <a:p>
            <a:r>
              <a:rPr lang="en-US" sz="2200" b="1" dirty="0"/>
              <a:t>Aim</a:t>
            </a:r>
            <a:r>
              <a:rPr lang="en-US" sz="2200" dirty="0"/>
              <a:t> – meaningful (relevant/ actionable), tangible (significant/ timely), long term/ sustainable, benefits and return on investment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FE50C-4890-E242-8E58-A7321A33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425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29B1-EBF3-9043-A13D-7521B16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836713"/>
            <a:ext cx="7886700" cy="50405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Some suggestions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48E44-343F-1F4D-93E2-CDB31B359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568952" cy="4871567"/>
          </a:xfrm>
        </p:spPr>
        <p:txBody>
          <a:bodyPr>
            <a:normAutofit lnSpcReduction="10000"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Engage with accreditations and surveys that deliver the greatest long-term 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Seek to combine accreditations (BA and MA/ National and international)…and accreditations with surveys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Build accreditations and surveys into and ongoing quality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Make the QS (and thus the accreditations and survey) part of the strategy of the department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Establish a small number of annual goals to demonstrate progress.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Gradually turn the focus from quality assurance to quality enhancement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Work with </a:t>
            </a:r>
            <a:r>
              <a:rPr lang="en-US" sz="2200" dirty="0" err="1"/>
              <a:t>organisations</a:t>
            </a:r>
            <a:r>
              <a:rPr lang="en-US" sz="2200" dirty="0"/>
              <a:t> you feel comfortable with and offer benefits beyond a ‘tick box’ (meet the standard) exercise, repeated every 5 years ad infinitum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FE50C-4890-E242-8E58-A7321A33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2F91E-CCD2-4D61-A214-F4CCDAA61F4A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7571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67A0-6C2E-B94C-9664-20E830F1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57251"/>
            <a:ext cx="9144000" cy="88546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000" b="1" dirty="0">
                <a:solidFill>
                  <a:srgbClr val="C00000"/>
                </a:solidFill>
                <a:latin typeface="+mn-lt"/>
              </a:rPr>
            </a:br>
            <a:r>
              <a:rPr lang="en-US" sz="3000" b="1" dirty="0">
                <a:solidFill>
                  <a:srgbClr val="C00000"/>
                </a:solidFill>
                <a:latin typeface="+mn-lt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EEA98-E5A9-5D48-B944-4C143AB05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3285108"/>
          </a:xfrm>
        </p:spPr>
        <p:txBody>
          <a:bodyPr>
            <a:noAutofit/>
          </a:bodyPr>
          <a:lstStyle/>
          <a:p>
            <a:pPr marL="342900" lvl="1" indent="0" algn="ctr">
              <a:buNone/>
            </a:pPr>
            <a:endParaRPr lang="en-US" dirty="0"/>
          </a:p>
          <a:p>
            <a:pPr marL="342900" lvl="1" indent="0" algn="ctr">
              <a:buNone/>
            </a:pPr>
            <a:r>
              <a:rPr lang="en-US" sz="2800" dirty="0">
                <a:solidFill>
                  <a:srgbClr val="C00000"/>
                </a:solidFill>
              </a:rPr>
              <a:t>If you have questions or would like further information, please contact me at</a:t>
            </a:r>
          </a:p>
          <a:p>
            <a:pPr marL="342900" lvl="1" indent="0" algn="ctr">
              <a:buNone/>
            </a:pPr>
            <a:endParaRPr lang="en-US" sz="2800" dirty="0">
              <a:solidFill>
                <a:srgbClr val="C00000"/>
              </a:solidFill>
            </a:endParaRPr>
          </a:p>
          <a:p>
            <a:pPr marL="342900" lvl="1" indent="0" algn="ctr">
              <a:buNone/>
            </a:pPr>
            <a:r>
              <a:rPr lang="en-US" sz="4800" dirty="0" err="1">
                <a:solidFill>
                  <a:srgbClr val="C00000"/>
                </a:solidFill>
              </a:rPr>
              <a:t>Craig@the-ice.org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84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1791</TotalTime>
  <Words>718</Words>
  <Application>Microsoft Macintosh PowerPoint</Application>
  <PresentationFormat>On-screen Show (4:3)</PresentationFormat>
  <Paragraphs>86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Lucida Sans Unicode</vt:lpstr>
      <vt:lpstr>Office Theme</vt:lpstr>
      <vt:lpstr>  Questions of Quality: How to Decide What is Best for Your Programmes and Institution</vt:lpstr>
      <vt:lpstr>  A Little Background</vt:lpstr>
      <vt:lpstr>The Quality Minefield</vt:lpstr>
      <vt:lpstr> Things to Consider</vt:lpstr>
      <vt:lpstr>Rankings and Ratings</vt:lpstr>
      <vt:lpstr> Things to Consider</vt:lpstr>
      <vt:lpstr>Some suggestions</vt:lpstr>
      <vt:lpstr> Thank You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Pauline</dc:creator>
  <cp:lastModifiedBy>Craig Thompson</cp:lastModifiedBy>
  <cp:revision>71</cp:revision>
  <dcterms:created xsi:type="dcterms:W3CDTF">2015-03-16T19:06:09Z</dcterms:created>
  <dcterms:modified xsi:type="dcterms:W3CDTF">2020-05-26T14:30:02Z</dcterms:modified>
</cp:coreProperties>
</file>